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8" r:id="rId14"/>
    <p:sldId id="295" r:id="rId15"/>
    <p:sldId id="299" r:id="rId16"/>
    <p:sldId id="301" r:id="rId17"/>
    <p:sldId id="300" r:id="rId18"/>
    <p:sldId id="30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428"/>
    <a:srgbClr val="43A0C3"/>
    <a:srgbClr val="75A88D"/>
    <a:srgbClr val="B52823"/>
    <a:srgbClr val="B52A24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60"/>
  </p:normalViewPr>
  <p:slideViewPr>
    <p:cSldViewPr snapToGrid="0" snapToObjects="1" showGuides="1">
      <p:cViewPr>
        <p:scale>
          <a:sx n="61" d="100"/>
          <a:sy n="61" d="100"/>
        </p:scale>
        <p:origin x="3016" y="10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3/8/18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Modeling site-specific amino-acid preferences deepens phylogenetic estimates of the divergence of viral proteins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59543" y="-422970"/>
            <a:ext cx="8526542" cy="7235250"/>
            <a:chOff x="2259543" y="-422970"/>
            <a:chExt cx="8526542" cy="72352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3"/>
            <a:stretch/>
          </p:blipFill>
          <p:spPr>
            <a:xfrm>
              <a:off x="2259543" y="534161"/>
              <a:ext cx="3920724" cy="6071174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3033226" y="-422970"/>
              <a:ext cx="7752859" cy="7235250"/>
              <a:chOff x="3033226" y="-422970"/>
              <a:chExt cx="7752859" cy="723525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033226" y="-45720"/>
                <a:ext cx="7752859" cy="6858000"/>
                <a:chOff x="3033226" y="-45720"/>
                <a:chExt cx="7752859" cy="6858000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3033226" y="358700"/>
                  <a:ext cx="2489784" cy="5544633"/>
                  <a:chOff x="2736344" y="358700"/>
                  <a:chExt cx="2489784" cy="5544633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653262" y="358700"/>
                    <a:ext cx="785793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229268" y="2092661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(H1)</a:t>
                    </a:r>
                    <a:endParaRPr lang="en-US" b="1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229268" y="3814590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(H3)</a:t>
                    </a:r>
                    <a:endParaRPr lang="en-US" b="1" dirty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736344" y="5534001"/>
                    <a:ext cx="2489784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(H1+H3 </a:t>
                    </a:r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b="1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5180" y="-45720"/>
                  <a:ext cx="4900905" cy="6858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500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1311" t="-3774" b="-2075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Triangle 17"/>
                <p:cNvSpPr/>
                <p:nvPr/>
              </p:nvSpPr>
              <p:spPr>
                <a:xfrm flipH="1">
                  <a:off x="7267716" y="4438890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 flipH="1">
                  <a:off x="7115747" y="2198036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 flipH="1">
                  <a:off x="10279540" y="2199930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riangle 21"/>
                <p:cNvSpPr/>
                <p:nvPr/>
              </p:nvSpPr>
              <p:spPr>
                <a:xfrm flipH="1">
                  <a:off x="10480478" y="4393832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 flipH="1">
                  <a:off x="717585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 flipH="1">
                  <a:off x="1020914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riangle 27"/>
                <p:cNvSpPr/>
                <p:nvPr/>
              </p:nvSpPr>
              <p:spPr>
                <a:xfrm flipH="1">
                  <a:off x="7280876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riangle 28"/>
                <p:cNvSpPr/>
                <p:nvPr/>
              </p:nvSpPr>
              <p:spPr>
                <a:xfrm flipH="1">
                  <a:off x="10358651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Rectangle 15"/>
              <p:cNvSpPr/>
              <p:nvPr/>
            </p:nvSpPr>
            <p:spPr>
              <a:xfrm>
                <a:off x="5915891" y="0"/>
                <a:ext cx="748145" cy="207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418337" y="-45720"/>
                <a:ext cx="979855" cy="2251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448073" y="1710236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909885" y="1725650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870524" y="3429762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8335632" y="3402710"/>
                <a:ext cx="1625786" cy="301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923044" y="5121020"/>
                <a:ext cx="1586119" cy="3445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418337" y="5073211"/>
                <a:ext cx="1790806" cy="3043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076249" y="-409523"/>
                <a:ext cx="206178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>No rate variation</a:t>
                </a:r>
                <a:endParaRPr lang="en-US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l-GR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𝜞𝝎</m:t>
                        </m:r>
                      </m:oMath>
                    </a14:m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0000" r="-205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-615776" y="-1443633"/>
            <a:ext cx="9515656" cy="8326504"/>
            <a:chOff x="-615776" y="-1443633"/>
            <a:chExt cx="9515656" cy="83265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9957" y="-1048573"/>
              <a:ext cx="3455415" cy="345541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9957" y="3427456"/>
              <a:ext cx="3455415" cy="3455415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-615776" y="-1443633"/>
              <a:ext cx="9515656" cy="8189789"/>
              <a:chOff x="-615776" y="-1443633"/>
              <a:chExt cx="9515656" cy="818978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357523" y="-754828"/>
                <a:ext cx="400110" cy="1500987"/>
                <a:chOff x="2049941" y="3926215"/>
                <a:chExt cx="400110" cy="1500987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2229487" y="3926215"/>
                  <a:ext cx="1443" cy="97976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 rot="5400000">
                  <a:off x="1952478" y="4929630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2656540" y="-754828"/>
                <a:ext cx="400110" cy="3447959"/>
                <a:chOff x="2236867" y="3926215"/>
                <a:chExt cx="400110" cy="3447959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2419111" y="3926215"/>
                  <a:ext cx="3326" cy="183089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/>
                <p:cNvSpPr txBox="1"/>
                <p:nvPr/>
              </p:nvSpPr>
              <p:spPr>
                <a:xfrm rot="5400000">
                  <a:off x="1595986" y="6333184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2959481" y="-754828"/>
                <a:ext cx="400110" cy="3720219"/>
                <a:chOff x="2412070" y="3926215"/>
                <a:chExt cx="400110" cy="3720219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2556351" y="3926215"/>
                  <a:ext cx="6915" cy="309033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/>
                <p:cNvSpPr txBox="1"/>
                <p:nvPr/>
              </p:nvSpPr>
              <p:spPr>
                <a:xfrm rot="5400000">
                  <a:off x="2266517" y="7100772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2361447" y="4999685"/>
                <a:ext cx="400110" cy="1382542"/>
                <a:chOff x="2137443" y="1414645"/>
                <a:chExt cx="400110" cy="1382542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>
                  <a:off x="2314553" y="1940503"/>
                  <a:ext cx="801" cy="85668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 rot="5400000">
                  <a:off x="2039980" y="1512108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>
                <a:off x="2660464" y="3897497"/>
                <a:ext cx="400110" cy="2848659"/>
                <a:chOff x="2342465" y="304648"/>
                <a:chExt cx="400110" cy="2848659"/>
              </a:xfrm>
            </p:grpSpPr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520785" y="1932694"/>
                  <a:ext cx="86" cy="122061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 rot="5400000">
                  <a:off x="1701584" y="945529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959481" y="3056985"/>
                <a:ext cx="400110" cy="3689171"/>
                <a:chOff x="2501992" y="-540824"/>
                <a:chExt cx="400110" cy="3689171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658349" y="84354"/>
                  <a:ext cx="11590" cy="306399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 rot="5400000">
                  <a:off x="2356439" y="-395271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29" name="Oval 28"/>
              <p:cNvSpPr/>
              <p:nvPr/>
            </p:nvSpPr>
            <p:spPr>
              <a:xfrm flipH="1">
                <a:off x="2303247" y="-261149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riangle 29"/>
              <p:cNvSpPr/>
              <p:nvPr/>
            </p:nvSpPr>
            <p:spPr>
              <a:xfrm flipH="1">
                <a:off x="2303247" y="5592699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7367088" y="3618599"/>
                <a:ext cx="1237390" cy="685906"/>
                <a:chOff x="7647464" y="3659655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=2.08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TextBox 31"/>
                <p:cNvSpPr txBox="1"/>
                <p:nvPr/>
              </p:nvSpPr>
              <p:spPr>
                <a:xfrm>
                  <a:off x="7647464" y="3659655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7367088" y="4694169"/>
                <a:ext cx="1532792" cy="685906"/>
                <a:chOff x="7708552" y="4680980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=1.73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" name="TextBox 33"/>
                <p:cNvSpPr txBox="1"/>
                <p:nvPr/>
              </p:nvSpPr>
              <p:spPr>
                <a:xfrm>
                  <a:off x="7708552" y="4680980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7367088" y="5769739"/>
                <a:ext cx="1237390" cy="685906"/>
                <a:chOff x="7700454" y="5787273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=1.44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TextBox 35"/>
                <p:cNvSpPr txBox="1"/>
                <p:nvPr/>
              </p:nvSpPr>
              <p:spPr>
                <a:xfrm>
                  <a:off x="7700454" y="5787273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7367088" y="-575094"/>
                <a:ext cx="1237390" cy="685906"/>
                <a:chOff x="7776994" y="-70023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=1.56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TextBox 37"/>
                <p:cNvSpPr txBox="1"/>
                <p:nvPr/>
              </p:nvSpPr>
              <p:spPr>
                <a:xfrm>
                  <a:off x="7776994" y="-700234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7367088" y="523168"/>
                <a:ext cx="1532792" cy="685906"/>
                <a:chOff x="7838082" y="321091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=1.34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TextBox 39"/>
                <p:cNvSpPr txBox="1"/>
                <p:nvPr/>
              </p:nvSpPr>
              <p:spPr>
                <a:xfrm>
                  <a:off x="7838082" y="321091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7367088" y="1621429"/>
                <a:ext cx="1237390" cy="685906"/>
                <a:chOff x="7829984" y="142738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=1.21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/>
                <p:cNvSpPr txBox="1"/>
                <p:nvPr/>
              </p:nvSpPr>
              <p:spPr>
                <a:xfrm>
                  <a:off x="7829984" y="1427384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-615776" y="2780921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(H3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-526149" y="-1443633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(H1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3268835" y="3472265"/>
                <a:ext cx="4164020" cy="3156093"/>
                <a:chOff x="9378138" y="-814136"/>
                <a:chExt cx="4164020" cy="3156093"/>
              </a:xfrm>
            </p:grpSpPr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5232"/>
                <a:stretch/>
              </p:blipFill>
              <p:spPr>
                <a:xfrm>
                  <a:off x="9378138" y="-814136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043" b="42189"/>
                <a:stretch/>
              </p:blipFill>
              <p:spPr>
                <a:xfrm>
                  <a:off x="9378138" y="248244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6130" b="9102"/>
                <a:stretch/>
              </p:blipFill>
              <p:spPr>
                <a:xfrm>
                  <a:off x="9378138" y="1310625"/>
                  <a:ext cx="4164020" cy="1031332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/>
              <p:cNvGrpSpPr/>
              <p:nvPr/>
            </p:nvGrpSpPr>
            <p:grpSpPr>
              <a:xfrm>
                <a:off x="3268835" y="-730104"/>
                <a:ext cx="4164020" cy="3184978"/>
                <a:chOff x="3364131" y="-828578"/>
                <a:chExt cx="4164020" cy="3184978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539"/>
                <a:stretch/>
              </p:blipFill>
              <p:spPr>
                <a:xfrm>
                  <a:off x="3364131" y="-828578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872" b="42667"/>
                <a:stretch/>
              </p:blipFill>
              <p:spPr>
                <a:xfrm>
                  <a:off x="3364131" y="233803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5284" b="9255"/>
                <a:stretch/>
              </p:blipFill>
              <p:spPr>
                <a:xfrm>
                  <a:off x="3364131" y="1296183"/>
                  <a:ext cx="4164020" cy="106021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01293" y="952871"/>
            <a:ext cx="11155048" cy="3787922"/>
            <a:chOff x="-101293" y="952871"/>
            <a:chExt cx="11155048" cy="37879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18" b="24536"/>
            <a:stretch/>
          </p:blipFill>
          <p:spPr>
            <a:xfrm>
              <a:off x="203200" y="1572768"/>
              <a:ext cx="10058400" cy="285292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 flipH="1">
              <a:off x="7102333" y="4094462"/>
              <a:ext cx="395142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mtClean="0">
                  <a:latin typeface="Yu Gothic" charset="-128"/>
                  <a:ea typeface="Yu Gothic" charset="-128"/>
                  <a:cs typeface="Yu Gothic" charset="-128"/>
                </a:rPr>
                <a:t>pbMutSel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/>
              </a:r>
              <a:b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</a:b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normalized branch length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ExpCM+</a:t>
                  </a:r>
                  <a14:m>
                    <m:oMath xmlns:m="http://schemas.openxmlformats.org/officeDocument/2006/math"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𝚪</m:t>
                      </m:r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𝝎</m:t>
                      </m:r>
                    </m:oMath>
                  </a14:m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(H1+H3 </a:t>
                  </a:r>
                  <a:r>
                    <a:rPr lang="en-US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) 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normalized 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717" r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10213140" y="1229049"/>
              <a:ext cx="282443" cy="282443"/>
            </a:xfrm>
            <a:prstGeom prst="ellipse">
              <a:avLst/>
            </a:prstGeom>
            <a:solidFill>
              <a:srgbClr val="FA8428"/>
            </a:solidFill>
            <a:ln>
              <a:solidFill>
                <a:srgbClr val="FA84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495583" y="1185604"/>
              <a:ext cx="487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H3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9443281" y="1229049"/>
              <a:ext cx="282443" cy="282443"/>
            </a:xfrm>
            <a:prstGeom prst="ellipse">
              <a:avLst/>
            </a:prstGeom>
            <a:solidFill>
              <a:srgbClr val="43A0C3"/>
            </a:solidFill>
            <a:ln>
              <a:solidFill>
                <a:srgbClr val="43A0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725724" y="1185604"/>
              <a:ext cx="508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H1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9038" y="1185604"/>
              <a:ext cx="1595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Branch from</a:t>
              </a:r>
              <a:endParaRPr lang="en-US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flipH="1">
              <a:off x="995355" y="4074196"/>
              <a:ext cx="197571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pbMutSel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6200000" flipH="1">
              <a:off x="-860547" y="2500655"/>
              <a:ext cx="216483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H1+H3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avg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3904565" y="4074196"/>
              <a:ext cx="24650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 H1 </a:t>
              </a:r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6200000" flipH="1">
              <a:off x="2392988" y="2639155"/>
              <a:ext cx="22441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 H3 </a:t>
              </a:r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46746" y="1465833"/>
              <a:ext cx="771307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526019" y="1427581"/>
              <a:ext cx="938885" cy="373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26726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0.52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6528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0701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82828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0.74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34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UPPLEMENTARY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30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Divergence distances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27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448420" y="0"/>
            <a:ext cx="7430523" cy="7096527"/>
            <a:chOff x="2448420" y="0"/>
            <a:chExt cx="7430523" cy="709652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 rot="5400000">
              <a:off x="8263276" y="4604827"/>
              <a:ext cx="2523447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>
                  <a:latin typeface="Yu Gothic" charset="-128"/>
                  <a:ea typeface="Yu Gothic" charset="-128"/>
                  <a:cs typeface="Yu Gothic" charset="-128"/>
                </a:rPr>
                <a:t>H1</a:t>
              </a:r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b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</a:br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reference sequence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5400000">
              <a:off x="8263276" y="1813334"/>
              <a:ext cx="2523447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>
                  <a:latin typeface="Yu Gothic" charset="-128"/>
                  <a:ea typeface="Yu Gothic" charset="-128"/>
                  <a:cs typeface="Yu Gothic" charset="-128"/>
                </a:rPr>
                <a:t>H3</a:t>
              </a:r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b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</a:br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reference sequence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95123" y="6619473"/>
              <a:ext cx="4950394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Amino-acid identity to reference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971573" y="2874174"/>
              <a:ext cx="343074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Number of sequences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676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-9006896" y="-3379808"/>
            <a:ext cx="32554684" cy="8403568"/>
            <a:chOff x="-9006896" y="-3379808"/>
            <a:chExt cx="32554684" cy="8403568"/>
          </a:xfrm>
        </p:grpSpPr>
        <p:grpSp>
          <p:nvGrpSpPr>
            <p:cNvPr id="35" name="Group 34"/>
            <p:cNvGrpSpPr/>
            <p:nvPr/>
          </p:nvGrpSpPr>
          <p:grpSpPr>
            <a:xfrm>
              <a:off x="11688525" y="-3379808"/>
              <a:ext cx="11859263" cy="7410663"/>
              <a:chOff x="11139885" y="-3115668"/>
              <a:chExt cx="11859263" cy="74106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4588999" y="-2106589"/>
                <a:ext cx="4528519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Site-specific stationary state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n-US" sz="47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9127" b="-198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" name="TextBox 1"/>
              <p:cNvSpPr txBox="1"/>
              <p:nvPr/>
            </p:nvSpPr>
            <p:spPr>
              <a:xfrm>
                <a:off x="12693644" y="2065629"/>
                <a:ext cx="2167581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6383" t="-17164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TextBox 3"/>
              <p:cNvSpPr txBox="1"/>
              <p:nvPr/>
            </p:nvSpPr>
            <p:spPr>
              <a:xfrm>
                <a:off x="13177751" y="-423613"/>
                <a:ext cx="1683474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14929789" y="-573460"/>
                <a:ext cx="7942667" cy="4868455"/>
                <a:chOff x="6464709" y="8502220"/>
                <a:chExt cx="4750247" cy="1786797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6464709" y="9445499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900379" y="9443801"/>
                  <a:ext cx="2314577" cy="37272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6464709" y="9914591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3" name="Rectangle 12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464709" y="8502220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" name="Rectangle 18"/>
                <p:cNvSpPr/>
                <p:nvPr/>
              </p:nvSpPr>
              <p:spPr>
                <a:xfrm>
                  <a:off x="6464709" y="8974708"/>
                  <a:ext cx="2314577" cy="372727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8900379" y="8973011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7533" t="-16418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TextBox 30"/>
              <p:cNvSpPr txBox="1"/>
              <p:nvPr/>
            </p:nvSpPr>
            <p:spPr>
              <a:xfrm>
                <a:off x="11356172" y="-3115668"/>
                <a:ext cx="334751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6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2649" y="-3379808"/>
              <a:ext cx="10258062" cy="7910696"/>
              <a:chOff x="-9149952" y="-3161230"/>
              <a:chExt cx="10258062" cy="7910696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648"/>
              <a:stretch/>
            </p:blipFill>
            <p:spPr>
              <a:xfrm>
                <a:off x="-9149952" y="-1591769"/>
                <a:ext cx="10258062" cy="6341235"/>
              </a:xfrm>
              <a:prstGeom prst="rect">
                <a:avLst/>
              </a:prstGeom>
            </p:spPr>
          </p:pic>
          <p:grpSp>
            <p:nvGrpSpPr>
              <p:cNvPr id="48" name="Group 47"/>
              <p:cNvGrpSpPr/>
              <p:nvPr/>
            </p:nvGrpSpPr>
            <p:grpSpPr>
              <a:xfrm>
                <a:off x="-9113460" y="-3161230"/>
                <a:ext cx="9779530" cy="2533743"/>
                <a:chOff x="-9113460" y="-3161230"/>
                <a:chExt cx="9779530" cy="253374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690949" y="-2174407"/>
                  <a:ext cx="9357019" cy="1546920"/>
                  <a:chOff x="-4960206" y="-1974181"/>
                  <a:chExt cx="9357019" cy="1546920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960206" y="-1966144"/>
                    <a:ext cx="4823435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-136770" y="-1974181"/>
                    <a:ext cx="4533583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Site-specific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9113460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</p:grpSp>
        </p:grpSp>
        <p:grpSp>
          <p:nvGrpSpPr>
            <p:cNvPr id="11" name="Group 10"/>
            <p:cNvGrpSpPr/>
            <p:nvPr/>
          </p:nvGrpSpPr>
          <p:grpSpPr>
            <a:xfrm>
              <a:off x="-9006896" y="-3379808"/>
              <a:ext cx="8821730" cy="8403568"/>
              <a:chOff x="-9006896" y="-3379808"/>
              <a:chExt cx="8821730" cy="840356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549"/>
              <a:stretch/>
            </p:blipFill>
            <p:spPr>
              <a:xfrm>
                <a:off x="-7765681" y="-2704799"/>
                <a:ext cx="7580515" cy="7235687"/>
              </a:xfrm>
              <a:prstGeom prst="rect">
                <a:avLst/>
              </a:prstGeom>
            </p:spPr>
          </p:pic>
          <p:grpSp>
            <p:nvGrpSpPr>
              <p:cNvPr id="30" name="Group 29"/>
              <p:cNvGrpSpPr/>
              <p:nvPr/>
            </p:nvGrpSpPr>
            <p:grpSpPr>
              <a:xfrm>
                <a:off x="-9006896" y="-3379808"/>
                <a:ext cx="8161261" cy="8403568"/>
                <a:chOff x="1834177" y="-3161230"/>
                <a:chExt cx="8161261" cy="8403568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834177" y="-3161230"/>
                  <a:ext cx="8161261" cy="3681532"/>
                  <a:chOff x="1330438" y="-3161230"/>
                  <a:chExt cx="8161261" cy="3681532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924677"/>
                    <a:ext cx="3889511" cy="1444979"/>
                    <a:chOff x="5985399" y="4787128"/>
                    <a:chExt cx="3889511" cy="1444979"/>
                  </a:xfrm>
                </p:grpSpPr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5447277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914902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8"/>
                          <a:stretch>
                            <a:fillRect r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t="-17188" b="-382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sz="4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6279" r="-11142" b="-379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8" name="Triangle 37"/>
              <p:cNvSpPr/>
              <p:nvPr/>
            </p:nvSpPr>
            <p:spPr>
              <a:xfrm>
                <a:off x="-4792270" y="-370491"/>
                <a:ext cx="569685" cy="491108"/>
              </a:xfrm>
              <a:prstGeom prst="triangl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6" b="21263"/>
            <a:stretch/>
          </p:blipFill>
          <p:spPr>
            <a:xfrm>
              <a:off x="407962" y="38101"/>
              <a:ext cx="9650437" cy="4399816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44613" y="-3127"/>
              <a:ext cx="9167627" cy="417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449394" y="-2070567"/>
              <a:ext cx="148309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>
                  <a:latin typeface="Yu Gothic" charset="-128"/>
                  <a:ea typeface="Yu Gothic" charset="-128"/>
                  <a:cs typeface="Yu Gothic" charset="-128"/>
                </a:rPr>
                <a:t>Site in HA</a:t>
              </a:r>
              <a:endParaRPr lang="en-US" sz="2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9525976" y="114730"/>
                  <a:ext cx="269419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Implied </a:t>
                  </a:r>
                  <a:r>
                    <a:rPr lang="en-US" sz="2200" i="1" dirty="0" err="1">
                      <a:latin typeface="Yu Gothic" charset="-128"/>
                      <a:ea typeface="Yu Gothic" charset="-128"/>
                      <a:cs typeface="Yu Gothic" charset="-128"/>
                    </a:rPr>
                    <a:t>d</a:t>
                  </a:r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N/dS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)</a:t>
                  </a:r>
                  <a:endParaRPr lang="en-US" sz="2200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976" y="114730"/>
                  <a:ext cx="2694199" cy="43088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941" t="-9859" r="-2036" b="-267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/>
            <p:cNvSpPr txBox="1"/>
            <p:nvPr/>
          </p:nvSpPr>
          <p:spPr>
            <a:xfrm>
              <a:off x="2079280" y="4437916"/>
              <a:ext cx="66976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Branch length (codon substitutions per site)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1489032" y="1937937"/>
              <a:ext cx="305508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Expected pairwise </a:t>
              </a:r>
              <a:r>
                <a:rPr lang="en-US" sz="2500" smtClean="0">
                  <a:latin typeface="Yu Gothic" charset="-128"/>
                  <a:ea typeface="Yu Gothic" charset="-128"/>
                  <a:cs typeface="Yu Gothic" charset="-128"/>
                </a:rPr>
                <a:t>amino-acid identity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0210067" y="1378060"/>
              <a:ext cx="4103827" cy="1809304"/>
              <a:chOff x="5172736" y="5302733"/>
              <a:chExt cx="4103827" cy="1809304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5172736" y="5302733"/>
                <a:ext cx="10406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Model</a:t>
                </a:r>
                <a:endParaRPr lang="en-US" sz="22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5298482" y="5669408"/>
                <a:ext cx="3978081" cy="1442629"/>
                <a:chOff x="5298482" y="5669408"/>
                <a:chExt cx="3978081" cy="1442629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5298482" y="5669408"/>
                  <a:ext cx="1323552" cy="430887"/>
                  <a:chOff x="3547732" y="5860896"/>
                  <a:chExt cx="1323552" cy="430887"/>
                </a:xfrm>
              </p:grpSpPr>
              <p:sp>
                <p:nvSpPr>
                  <p:cNvPr id="35" name="Rectangle 34"/>
                  <p:cNvSpPr/>
                  <p:nvPr/>
                </p:nvSpPr>
                <p:spPr>
                  <a:xfrm>
                    <a:off x="3547732" y="5919557"/>
                    <a:ext cx="274964" cy="274964"/>
                  </a:xfrm>
                  <a:prstGeom prst="rect">
                    <a:avLst/>
                  </a:prstGeom>
                  <a:solidFill>
                    <a:srgbClr val="B529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3758479" y="5860896"/>
                    <a:ext cx="1112805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5298482" y="6681150"/>
                  <a:ext cx="3978081" cy="430887"/>
                  <a:chOff x="4512619" y="6248418"/>
                  <a:chExt cx="3978081" cy="430887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4512619" y="6311760"/>
                    <a:ext cx="274964" cy="274964"/>
                  </a:xfrm>
                  <a:prstGeom prst="rect">
                    <a:avLst/>
                  </a:prstGeom>
                  <a:solidFill>
                    <a:srgbClr val="FA84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2110" t="-9859" r="-1136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5298482" y="6007714"/>
                  <a:ext cx="1097528" cy="430887"/>
                  <a:chOff x="4574302" y="5854546"/>
                  <a:chExt cx="1097528" cy="430887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4574302" y="5919557"/>
                    <a:ext cx="274964" cy="274964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4785049" y="5854546"/>
                    <a:ext cx="88678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5298482" y="6346020"/>
                  <a:ext cx="1823498" cy="430887"/>
                  <a:chOff x="6003223" y="5848196"/>
                  <a:chExt cx="1823498" cy="430887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6003223" y="5919557"/>
                    <a:ext cx="274964" cy="274964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4924" t="-9859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10" name="TextBox 9"/>
            <p:cNvSpPr txBox="1"/>
            <p:nvPr/>
          </p:nvSpPr>
          <p:spPr>
            <a:xfrm>
              <a:off x="3292192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0.46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45048" y="-2070567"/>
              <a:ext cx="4988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17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1" r="74665"/>
            <a:stretch/>
          </p:blipFill>
          <p:spPr>
            <a:xfrm>
              <a:off x="3426966" y="-1834642"/>
              <a:ext cx="422973" cy="239314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121096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0.36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82293" y="-2070567"/>
              <a:ext cx="4988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28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07" r="57994"/>
            <a:stretch/>
          </p:blipFill>
          <p:spPr>
            <a:xfrm>
              <a:off x="5211599" y="-1846517"/>
              <a:ext cx="409207" cy="239314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463288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0.91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76760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199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85" r="40319"/>
            <a:stretch/>
          </p:blipFill>
          <p:spPr>
            <a:xfrm>
              <a:off x="1600200" y="-1834642"/>
              <a:ext cx="409154" cy="239314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798261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0.10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778905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305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7" r="23959"/>
            <a:stretch/>
          </p:blipFill>
          <p:spPr>
            <a:xfrm>
              <a:off x="8896614" y="-1810892"/>
              <a:ext cx="404555" cy="239314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950000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0.14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57336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183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20" r="40719"/>
            <a:stretch/>
          </p:blipFill>
          <p:spPr>
            <a:xfrm>
              <a:off x="7061061" y="-1849379"/>
              <a:ext cx="418953" cy="2470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212956" y="1724916"/>
            <a:ext cx="10571516" cy="3098578"/>
            <a:chOff x="-212956" y="1724916"/>
            <a:chExt cx="10571516" cy="309857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29" b="28420"/>
            <a:stretch/>
          </p:blipFill>
          <p:spPr>
            <a:xfrm>
              <a:off x="203200" y="1937016"/>
              <a:ext cx="10058400" cy="2260846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571516" cy="3098578"/>
              <a:chOff x="-212956" y="1724916"/>
              <a:chExt cx="1057151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40581</TotalTime>
  <Words>322</Words>
  <Application>Microsoft Macintosh PowerPoint</Application>
  <PresentationFormat>Widescreen</PresentationFormat>
  <Paragraphs>109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Cambria Math</vt:lpstr>
      <vt:lpstr>Yu Gothic</vt:lpstr>
      <vt:lpstr>Arial</vt:lpstr>
      <vt:lpstr>Office Theme</vt:lpstr>
      <vt:lpstr>Modeling site-specific amino-acid preferences deepens phylogenetic estimates of the divergence of viral proteins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`phylobayes`</vt:lpstr>
      <vt:lpstr>PowerPoint Presentation</vt:lpstr>
      <vt:lpstr>SUPPLEMENTARY FIGURES</vt:lpstr>
      <vt:lpstr>Divergence distances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214</cp:revision>
  <dcterms:created xsi:type="dcterms:W3CDTF">2017-11-03T19:06:03Z</dcterms:created>
  <dcterms:modified xsi:type="dcterms:W3CDTF">2018-03-08T18:32:32Z</dcterms:modified>
</cp:coreProperties>
</file>